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sldIdLst>
    <p:sldId id="256" r:id="rId2"/>
    <p:sldId id="257" r:id="rId3"/>
    <p:sldId id="314" r:id="rId4"/>
    <p:sldId id="335" r:id="rId5"/>
    <p:sldId id="323" r:id="rId6"/>
    <p:sldId id="337" r:id="rId7"/>
    <p:sldId id="336" r:id="rId8"/>
    <p:sldId id="263" r:id="rId9"/>
    <p:sldId id="332" r:id="rId10"/>
    <p:sldId id="333" r:id="rId11"/>
    <p:sldId id="262" r:id="rId12"/>
    <p:sldId id="260" r:id="rId13"/>
    <p:sldId id="261" r:id="rId14"/>
    <p:sldId id="267" r:id="rId15"/>
    <p:sldId id="316" r:id="rId16"/>
    <p:sldId id="268" r:id="rId17"/>
    <p:sldId id="269" r:id="rId18"/>
    <p:sldId id="270" r:id="rId19"/>
    <p:sldId id="320" r:id="rId20"/>
    <p:sldId id="273" r:id="rId21"/>
    <p:sldId id="278" r:id="rId22"/>
    <p:sldId id="279" r:id="rId23"/>
    <p:sldId id="286" r:id="rId24"/>
    <p:sldId id="280" r:id="rId25"/>
    <p:sldId id="339" r:id="rId26"/>
    <p:sldId id="281" r:id="rId27"/>
    <p:sldId id="284" r:id="rId28"/>
    <p:sldId id="282" r:id="rId29"/>
    <p:sldId id="338" r:id="rId30"/>
    <p:sldId id="325" r:id="rId31"/>
    <p:sldId id="283" r:id="rId32"/>
    <p:sldId id="287" r:id="rId33"/>
    <p:sldId id="293" r:id="rId34"/>
    <p:sldId id="292" r:id="rId35"/>
    <p:sldId id="341" r:id="rId36"/>
    <p:sldId id="317" r:id="rId37"/>
    <p:sldId id="342" r:id="rId38"/>
    <p:sldId id="296" r:id="rId39"/>
    <p:sldId id="295" r:id="rId40"/>
    <p:sldId id="297" r:id="rId41"/>
    <p:sldId id="298" r:id="rId42"/>
    <p:sldId id="345" r:id="rId43"/>
    <p:sldId id="288" r:id="rId44"/>
    <p:sldId id="290" r:id="rId45"/>
    <p:sldId id="299" r:id="rId46"/>
    <p:sldId id="300" r:id="rId47"/>
    <p:sldId id="344" r:id="rId48"/>
    <p:sldId id="311" r:id="rId49"/>
    <p:sldId id="312" r:id="rId50"/>
    <p:sldId id="310" r:id="rId51"/>
    <p:sldId id="340" r:id="rId52"/>
    <p:sldId id="303" r:id="rId53"/>
    <p:sldId id="329" r:id="rId54"/>
    <p:sldId id="343" r:id="rId55"/>
    <p:sldId id="304" r:id="rId56"/>
    <p:sldId id="306" r:id="rId57"/>
    <p:sldId id="307" r:id="rId58"/>
    <p:sldId id="308" r:id="rId59"/>
    <p:sldId id="330" r:id="rId60"/>
    <p:sldId id="309" r:id="rId61"/>
    <p:sldId id="313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la Rédei" initials="LR" lastIdx="1" clrIdx="0">
    <p:extLst>
      <p:ext uri="{19B8F6BF-5375-455C-9EA6-DF929625EA0E}">
        <p15:presenceInfo xmlns:p15="http://schemas.microsoft.com/office/powerpoint/2012/main" userId="55f87c45f8c852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2" autoAdjust="0"/>
    <p:restoredTop sz="94291" autoAdjust="0"/>
  </p:normalViewPr>
  <p:slideViewPr>
    <p:cSldViewPr snapToGrid="0">
      <p:cViewPr varScale="1">
        <p:scale>
          <a:sx n="61" d="100"/>
          <a:sy n="61" d="100"/>
        </p:scale>
        <p:origin x="8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8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5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83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4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0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42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995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6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66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2B9E1-18A3-4873-94E5-24BF38FBF904}" type="datetimeFigureOut">
              <a:rPr lang="hu-HU" smtClean="0"/>
              <a:t>2020. 05. 14.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54CAE54-97F8-40D5-941C-0EF92509AC7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4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jogsertowebaruhazak.kormany.hu/" TargetMode="External"/><Relationship Id="rId2" Type="http://schemas.openxmlformats.org/officeDocument/2006/relationships/hyperlink" Target="https://-el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2D702F-4FCE-4930-9426-6D971059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9239" y="1136595"/>
            <a:ext cx="9884813" cy="2541431"/>
          </a:xfrm>
        </p:spPr>
        <p:txBody>
          <a:bodyPr>
            <a:normAutofit fontScale="90000"/>
          </a:bodyPr>
          <a:lstStyle/>
          <a:p>
            <a:r>
              <a:rPr lang="hu-HU" sz="5700" dirty="0"/>
              <a:t>„Innováció a fogyasztóvédelemben” – a tudatos fogyasztóvá válás útja</a:t>
            </a:r>
            <a:br>
              <a:rPr lang="hu-HU" sz="5700" dirty="0"/>
            </a:br>
            <a:r>
              <a:rPr lang="hu-HU" sz="5700" dirty="0"/>
              <a:t>Fogyasztóvédelmi előadás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CCA4883-54A1-4DFF-86D8-B8EF651C7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207" y="4268623"/>
            <a:ext cx="10081458" cy="977621"/>
          </a:xfrm>
        </p:spPr>
        <p:txBody>
          <a:bodyPr>
            <a:normAutofit/>
          </a:bodyPr>
          <a:lstStyle/>
          <a:p>
            <a:pPr algn="ctr"/>
            <a:r>
              <a:rPr lang="hu-HU" i="1" dirty="0"/>
              <a:t>Készült az Innovációs és Technológiai Minisztérium támogatásával.</a:t>
            </a:r>
          </a:p>
        </p:txBody>
      </p:sp>
    </p:spTree>
    <p:extLst>
      <p:ext uri="{BB962C8B-B14F-4D97-AF65-F5344CB8AC3E}">
        <p14:creationId xmlns:p14="http://schemas.microsoft.com/office/powerpoint/2010/main" val="327120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5870" y="401396"/>
            <a:ext cx="9520158" cy="1049235"/>
          </a:xfrm>
        </p:spPr>
        <p:txBody>
          <a:bodyPr/>
          <a:lstStyle/>
          <a:p>
            <a:r>
              <a:rPr lang="hu-HU" b="1" dirty="0"/>
              <a:t>Fontos tudnivalók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2497" y="1730597"/>
            <a:ext cx="11266903" cy="472919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dirty="0"/>
              <a:t>Amint felismered, hogy az általad megvásárolt termék hibás, cselekedj a lehető leghamarabb! Mielőbb jelezd a problémát annak a kereskedőnek, akitől a terméket vetted!</a:t>
            </a:r>
          </a:p>
          <a:p>
            <a:pPr algn="just"/>
            <a:r>
              <a:rPr lang="hu-HU" sz="2400" dirty="0"/>
              <a:t>Sajnos jelenleg nincs kötelező határidő a termék javítására, cseréjére, viszont az eladónak törekednie kell arra, hogy a kijavítást vagy kicserélést legfeljebb tizenöt napon belül elvégezze.</a:t>
            </a:r>
          </a:p>
          <a:p>
            <a:pPr algn="just"/>
            <a:r>
              <a:rPr lang="hu-HU" sz="2400" dirty="0"/>
              <a:t>Ha a terméket a javítás ideje alatt nem tudod használni, a jótállás ideje ezzel az időtartammal meghosszabbodik. Ezt a jótállási jegyen fel kell tüntetni.</a:t>
            </a:r>
          </a:p>
          <a:p>
            <a:pPr algn="just"/>
            <a:r>
              <a:rPr lang="hu-HU" sz="2400" dirty="0"/>
              <a:t>Ha a termék kijavítása (pl. hűtőszekrény, mosógép esetén) az otthonodban nem végezhető el, az el- és visszaszállításról az eladó köteles gondoskodni.</a:t>
            </a:r>
          </a:p>
          <a:p>
            <a:pPr algn="just"/>
            <a:endParaRPr lang="hu-HU" sz="2400" dirty="0"/>
          </a:p>
          <a:p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132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8C3B79-D8F4-45A6-916C-7AF66878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„Háromnapos szabály”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28BC61-E11D-44B3-8D12-7FCCBB91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44" y="2005899"/>
            <a:ext cx="11011265" cy="4037749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Tudtad, hogy ha az új telefonod már a vásárlást követő első használat során (tehát a vásárlástól számított 3 munkanapon belül) nem működik, visszaviheted az üzletbe? </a:t>
            </a:r>
          </a:p>
          <a:p>
            <a:pPr marL="0" indent="0" algn="just">
              <a:buNone/>
            </a:pPr>
            <a:endParaRPr lang="hu-HU" sz="2400" dirty="0"/>
          </a:p>
          <a:p>
            <a:pPr algn="just"/>
            <a:r>
              <a:rPr lang="hu-HU" sz="2400" dirty="0"/>
              <a:t>Ilyen esetben az eladó köteles kicserélni, nem hivatkozhat arra, hogy megjavíttatja azt. </a:t>
            </a:r>
          </a:p>
          <a:p>
            <a:pPr algn="just"/>
            <a:r>
              <a:rPr lang="hu-HU" sz="2400" dirty="0"/>
              <a:t>Ne feledd! Ez a szabály csak azokra a termékekre vonatkozik, melyekre jótállás jár és hibásak! Hibátlan terméket az eladó nem köteles visszavenni!</a:t>
            </a:r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3B3AC7B4-B696-4844-A0BA-EDB9EC929D60}"/>
              </a:ext>
            </a:extLst>
          </p:cNvPr>
          <p:cNvSpPr/>
          <p:nvPr/>
        </p:nvSpPr>
        <p:spPr>
          <a:xfrm>
            <a:off x="5939327" y="3278121"/>
            <a:ext cx="301381" cy="546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13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3520E7-786A-4E54-B449-8977F55A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Mire szolgál a jótállási jegy?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B09ED3-74CA-4C09-8DEE-AC3307BF1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48" y="2005900"/>
            <a:ext cx="10834284" cy="4199331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Ha olyan terméket vásárolsz, melyre jár jótállás (garancia), a kereskedő köteles a termékhez jótállási jegyet is adni, mellyel a termék esetleges meghibásodása esetén reklamálhatsz. </a:t>
            </a:r>
          </a:p>
          <a:p>
            <a:pPr algn="just"/>
            <a:r>
              <a:rPr lang="hu-HU" sz="2400" dirty="0"/>
              <a:t>Bizonyos adatokat kötelező feltüntetni rajta, pl. az eladó nevét, címét, a termék megnevezését, típusát stb.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b="1" dirty="0"/>
              <a:t>Célja: a fogyasztói igényérvényesítés megkönnyítése, </a:t>
            </a:r>
          </a:p>
          <a:p>
            <a:pPr marL="0" indent="0" algn="ctr">
              <a:buNone/>
            </a:pPr>
            <a:r>
              <a:rPr lang="hu-HU" sz="2400" b="1" dirty="0"/>
              <a:t>a vásárlás igazolása</a:t>
            </a:r>
          </a:p>
        </p:txBody>
      </p:sp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D0E53B2F-09CA-4AC4-8AD7-52C0670781E2}"/>
              </a:ext>
            </a:extLst>
          </p:cNvPr>
          <p:cNvSpPr/>
          <p:nvPr/>
        </p:nvSpPr>
        <p:spPr>
          <a:xfrm>
            <a:off x="5797728" y="4452647"/>
            <a:ext cx="377362" cy="630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337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0910D6-3F2E-4667-97CE-EC1398F0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Mit tehetsz, ha nem kaptál jótállási jegyet, vagy elveszítetted?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F4B860-2B0F-411C-9F68-17CC6B8C4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32" y="2005900"/>
            <a:ext cx="9520158" cy="3856431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Ilyen esetben a számlával vagy nyugtával igazolhatod a vásárlás tényét, tehát jótállási jegy hiányában is van lehetőséged reklamálni. </a:t>
            </a:r>
          </a:p>
        </p:txBody>
      </p:sp>
    </p:spTree>
    <p:extLst>
      <p:ext uri="{BB962C8B-B14F-4D97-AF65-F5344CB8AC3E}">
        <p14:creationId xmlns:p14="http://schemas.microsoft.com/office/powerpoint/2010/main" val="323516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0C6863E-09B3-4841-9A6E-BA22B3215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" y="222614"/>
            <a:ext cx="4807525" cy="663538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864FAC0-9D12-48DF-A3D4-30713DA32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0" y="0"/>
            <a:ext cx="3988663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02CC05F-6EA1-480E-AA8A-1115CB2D0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81" y="623456"/>
            <a:ext cx="3223284" cy="507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439E3F-009A-42C5-91DE-B6DD0666B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Minőségi kifogás intézése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8908C42-7C07-4215-9681-D4B29935F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27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927F60-2054-4D3E-8563-819996B0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Mit tehetsz, ha hibás terméket vásároltál?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5CEEF5-D564-4DFD-B22D-CEC65829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24" y="1986235"/>
            <a:ext cx="10912943" cy="4037749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Késedelem nélkül keresd fel az üzletet és jelezd a problémát!</a:t>
            </a:r>
          </a:p>
          <a:p>
            <a:pPr algn="just"/>
            <a:r>
              <a:rPr lang="hu-HU" sz="2400" dirty="0"/>
              <a:t>Ha jótállás alá eső termékről van szó, vidd magaddal a jótállási jegyet, ennek hiányában a számlát vagy nyugtát! Nem jótállás alá eső termék esetén szintén a számlával, nyugtával tudsz reklamálni.</a:t>
            </a:r>
          </a:p>
          <a:p>
            <a:pPr marL="717550" indent="0" algn="just">
              <a:buNone/>
            </a:pPr>
            <a:r>
              <a:rPr lang="hu-HU" sz="2400" i="1" dirty="0"/>
              <a:t>Például: Amíg egy mobiltelefon esetén jótállási jegyre lesz szükséged, addig egy ruházati cikk vonatkozásában alapvetően a számlára, nyugtára lesz szükséged.</a:t>
            </a:r>
          </a:p>
          <a:p>
            <a:pPr marL="0" indent="0" algn="just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4155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726FB0-C923-4F1E-828E-59DE2A7C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 történik a hiba bejelentésekor?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E74F1D-E7D9-491B-85DC-9A4453118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30" y="2064893"/>
            <a:ext cx="11217743" cy="4037749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Minőségi kifogásodról az eladó köteles jegyzőkönyvet felvenni.</a:t>
            </a:r>
          </a:p>
          <a:p>
            <a:pPr algn="just"/>
            <a:r>
              <a:rPr lang="hu-HU" sz="2400" dirty="0"/>
              <a:t>A jegyzőkönyvben rögzíti többek között az adataidat, a reklamációval érintett termék adatait, a hiba leírását és az érvényesíteni kívánt igényedet (pl. javítás, csere, vételár visszafizetés).</a:t>
            </a:r>
          </a:p>
          <a:p>
            <a:pPr algn="just"/>
            <a:r>
              <a:rPr lang="hu-HU" sz="2400" dirty="0"/>
              <a:t>A jegyzőkönyv másolatát az eladó át kell, hogy adja neked, melyet érdemes megőrizned, hiszen ezzel tudod igazolni a minőségi kifogás bejelentését. </a:t>
            </a:r>
          </a:p>
        </p:txBody>
      </p:sp>
    </p:spTree>
    <p:extLst>
      <p:ext uri="{BB962C8B-B14F-4D97-AF65-F5344CB8AC3E}">
        <p14:creationId xmlns:p14="http://schemas.microsoft.com/office/powerpoint/2010/main" val="321202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544D38-391D-4F29-A3B8-5ADDEF6D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Mit tehetsz, ha nem tudsz megegyezni az eladóval?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6A3FE-EB3A-4DF3-A922-0C0300F13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22" y="2153382"/>
            <a:ext cx="9084144" cy="4842269"/>
          </a:xfrm>
        </p:spPr>
        <p:txBody>
          <a:bodyPr>
            <a:normAutofit/>
          </a:bodyPr>
          <a:lstStyle/>
          <a:p>
            <a:r>
              <a:rPr lang="hu-HU" sz="2400" dirty="0"/>
              <a:t>Ha a termék meghibásodása miatti reklamációdat az eladó elutasítja, tehát nem hajlandó sem javítani, sem cserélni, sem pedig visszafizetni a vételárat, békéltető testülethez fordulhatsz a vitás ügy rendezése céljából. </a:t>
            </a:r>
          </a:p>
        </p:txBody>
      </p:sp>
    </p:spTree>
    <p:extLst>
      <p:ext uri="{BB962C8B-B14F-4D97-AF65-F5344CB8AC3E}">
        <p14:creationId xmlns:p14="http://schemas.microsoft.com/office/powerpoint/2010/main" val="164349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9CD960-51C4-4FCD-85A8-75574947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 is az a békéltető testület?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F92D2C-30B3-4470-80FC-1F12D8942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58509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 békéltető testület egy bíróságon kívüli vitarendezési fórum.</a:t>
            </a:r>
          </a:p>
          <a:p>
            <a:pPr algn="just"/>
            <a:r>
              <a:rPr lang="hu-HU" sz="2400" dirty="0"/>
              <a:t>Célja, hogy az eladó és a vásárló között fennálló vita megegyezés útján oldódjon meg.</a:t>
            </a:r>
          </a:p>
          <a:p>
            <a:pPr algn="just"/>
            <a:r>
              <a:rPr lang="hu-HU" sz="2400" dirty="0"/>
              <a:t>Minden megyeszékhelyen és a fővárosban működnek.</a:t>
            </a:r>
          </a:p>
          <a:p>
            <a:pPr algn="just"/>
            <a:r>
              <a:rPr lang="hu-HU" sz="2400" dirty="0"/>
              <a:t>Az eljárás megindítását a vásárló kezdeményezheti díjmentesen. </a:t>
            </a:r>
          </a:p>
        </p:txBody>
      </p:sp>
    </p:spTree>
    <p:extLst>
      <p:ext uri="{BB962C8B-B14F-4D97-AF65-F5344CB8AC3E}">
        <p14:creationId xmlns:p14="http://schemas.microsoft.com/office/powerpoint/2010/main" val="375088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6C7534-8797-4AF9-A859-E225303A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Témák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A51220-9D82-471F-A903-248B1DA2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9"/>
          </a:xfrm>
        </p:spPr>
        <p:txBody>
          <a:bodyPr>
            <a:normAutofit/>
          </a:bodyPr>
          <a:lstStyle/>
          <a:p>
            <a:r>
              <a:rPr lang="hu-HU" sz="2500" dirty="0"/>
              <a:t>Szavatosság, jótállás</a:t>
            </a:r>
          </a:p>
          <a:p>
            <a:r>
              <a:rPr lang="hu-HU" sz="2500" dirty="0"/>
              <a:t>Minőségi kifogás intézése</a:t>
            </a:r>
          </a:p>
          <a:p>
            <a:r>
              <a:rPr lang="hu-HU" sz="2500" dirty="0"/>
              <a:t>Termékhamisítás</a:t>
            </a:r>
          </a:p>
          <a:p>
            <a:r>
              <a:rPr lang="hu-HU" sz="2500" dirty="0"/>
              <a:t>Internetes vásárlás, adathalászat</a:t>
            </a:r>
          </a:p>
          <a:p>
            <a:r>
              <a:rPr lang="hu-HU" sz="2500" dirty="0"/>
              <a:t>Tisztességtelen kereskedelmi gyakorlatok</a:t>
            </a:r>
          </a:p>
        </p:txBody>
      </p:sp>
    </p:spTree>
    <p:extLst>
      <p:ext uri="{BB962C8B-B14F-4D97-AF65-F5344CB8AC3E}">
        <p14:creationId xmlns:p14="http://schemas.microsoft.com/office/powerpoint/2010/main" val="1791858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C10F6C-149C-46C3-A065-14CF7FEA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558712"/>
            <a:ext cx="9520158" cy="1049235"/>
          </a:xfrm>
        </p:spPr>
        <p:txBody>
          <a:bodyPr>
            <a:normAutofit/>
          </a:bodyPr>
          <a:lstStyle/>
          <a:p>
            <a:r>
              <a:rPr lang="hu-HU" b="1" dirty="0"/>
              <a:t>Hogyan kezdeményezheted a békéltető testület eljárását?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126FC7-291B-432D-A7D1-C4D58812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750261"/>
            <a:ext cx="9520158" cy="4670818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Először próbálj megegyezni az eladóval.</a:t>
            </a:r>
          </a:p>
          <a:p>
            <a:pPr algn="just"/>
            <a:r>
              <a:rPr lang="hu-HU" sz="2400" dirty="0"/>
              <a:t>Ha nem sikerül a megegyezés, vedd fel a kapcsolatot a lakóhelyedhez legközelebbi békéltető testülettel.</a:t>
            </a:r>
          </a:p>
          <a:p>
            <a:pPr algn="just"/>
            <a:r>
              <a:rPr lang="hu-HU" sz="2400" dirty="0"/>
              <a:t>A testület eljárását írásbeli kérelemmel kezdeményezheted. Erről érdeklődj az adott békéltető testületnél. </a:t>
            </a:r>
          </a:p>
          <a:p>
            <a:pPr algn="just"/>
            <a:r>
              <a:rPr lang="hu-HU" sz="2400" dirty="0"/>
              <a:t>Ne feledd! a kérelmedhez csatolnod kell a panaszoddal kapcsolatos iratokat, bizonyítékokat! Így például az eladó nyilatkozatát a reklamáció elutasításáról, valamint a termék megvásárlását igazoló számlát. </a:t>
            </a:r>
          </a:p>
        </p:txBody>
      </p:sp>
    </p:spTree>
    <p:extLst>
      <p:ext uri="{BB962C8B-B14F-4D97-AF65-F5344CB8AC3E}">
        <p14:creationId xmlns:p14="http://schemas.microsoft.com/office/powerpoint/2010/main" val="37038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3B45D1-8F25-43D1-B675-F094CFFA2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Termékhamisítás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DD8AE2C-A193-44E1-9870-CDD66B9B4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567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4A4AB0-1B0D-4791-B3CF-32C2C630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 a hamisítás?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4F1EC8-5E32-471D-B5F5-DE82765C2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 hamisítás más termékének (pl. táska, cipő, parfüm, számítástechnikai eszköz), alkotásának (könyv, fotó, film, zene) a lemásolása vagy utánzása, és az ilyen másolt termékek forgalmazása anélkül, hogy ahhoz a termék vagy alkotás tulajdonosa (megalkotója, feltalálója, kifejlesztője) hozzájárult volna. (Forrás: Hamisítás Elleni Nemzeti Testület)</a:t>
            </a:r>
          </a:p>
          <a:p>
            <a:r>
              <a:rPr lang="hu-HU" sz="2400" dirty="0"/>
              <a:t>A hamisítás bűncselekmény!</a:t>
            </a:r>
          </a:p>
        </p:txBody>
      </p:sp>
    </p:spTree>
    <p:extLst>
      <p:ext uri="{BB962C8B-B14F-4D97-AF65-F5344CB8AC3E}">
        <p14:creationId xmlns:p14="http://schemas.microsoft.com/office/powerpoint/2010/main" val="177558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1E373E-0E1B-4563-9A99-7866F781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 hamisítók egy másik népszerű termék ismertségét jogtalanul kihasználják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BD583D-1E4D-4B0E-BE48-30A85A362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10067369" cy="3799281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Egy termék kifejlesztése, előállítása és gyártása, épp úgy mint a márkaépítés vagy az ismertség megszerzése, rengeteg idő- és költségráfordítást igényel.</a:t>
            </a:r>
          </a:p>
          <a:p>
            <a:pPr algn="just"/>
            <a:r>
              <a:rPr lang="hu-HU" sz="2400" dirty="0"/>
              <a:t>A hamisítók a termékek kedveltségét és ismertségét felhasználva, azáltal tesznek szert profitra, hogy termékeiket alacsonyabb áron kínálják az eredetihez képest, illetve, hogy nekik nem kell energiát fordítaniuk a fejlesztésre, reklámokra, a népszerűség megszerzésére.</a:t>
            </a:r>
          </a:p>
        </p:txBody>
      </p:sp>
    </p:spTree>
    <p:extLst>
      <p:ext uri="{BB962C8B-B14F-4D97-AF65-F5344CB8AC3E}">
        <p14:creationId xmlns:p14="http://schemas.microsoft.com/office/powerpoint/2010/main" val="1520473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7A212A-5310-4031-B0BE-C5D53E82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Miket hamisítanak?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1062EE-E4A5-4869-A5D8-4F4400018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Lényegében mindent….</a:t>
            </a:r>
          </a:p>
          <a:p>
            <a:pPr marL="714375" algn="just">
              <a:buFont typeface="Wingdings" panose="05000000000000000000" pitchFamily="2" charset="2"/>
              <a:buChar char="Ø"/>
            </a:pPr>
            <a:r>
              <a:rPr lang="hu-HU" sz="2400" dirty="0"/>
              <a:t> gyógyszereket, élelmiszereket, elektronikai eszközöket, autóalkatrészeket, Cd-ket, DVD-ket, ruházati cikkeket, textilipari termékeket, kozmetikumokat, játékokat</a:t>
            </a:r>
          </a:p>
          <a:p>
            <a:r>
              <a:rPr lang="hu-HU" sz="2400" dirty="0"/>
              <a:t>A hamisítás veszélyes!</a:t>
            </a:r>
          </a:p>
        </p:txBody>
      </p:sp>
    </p:spTree>
    <p:extLst>
      <p:ext uri="{BB962C8B-B14F-4D97-AF65-F5344CB8AC3E}">
        <p14:creationId xmlns:p14="http://schemas.microsoft.com/office/powerpoint/2010/main" val="1471978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Kép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F745DE7-CD75-4D1B-80B0-A4E6EA54B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58" y="190547"/>
            <a:ext cx="4190090" cy="3449638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FA3DC89-722F-4638-8AED-71D620764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557"/>
            <a:ext cx="2314575" cy="19716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5A0E036-B8DF-4BC1-B22B-1848E1227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5242"/>
            <a:ext cx="5608368" cy="4457485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F63F1924-8844-44E0-BC74-481E1A5A0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58" y="3721246"/>
            <a:ext cx="4190090" cy="2984486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814B1196-1B23-4700-BCDB-F5A695902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69" y="155273"/>
            <a:ext cx="3023937" cy="19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3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4EB75E-C900-425B-8593-5DAE8240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568544"/>
            <a:ext cx="9520158" cy="1049235"/>
          </a:xfrm>
        </p:spPr>
        <p:txBody>
          <a:bodyPr/>
          <a:lstStyle/>
          <a:p>
            <a:r>
              <a:rPr lang="hu-HU" b="1" dirty="0"/>
              <a:t>Miért veszélyes a hamisítás?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33DF21-1970-48D8-AEFC-62A186848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853754"/>
            <a:ext cx="9520158" cy="4418459"/>
          </a:xfrm>
        </p:spPr>
        <p:txBody>
          <a:bodyPr>
            <a:noAutofit/>
          </a:bodyPr>
          <a:lstStyle/>
          <a:p>
            <a:r>
              <a:rPr lang="hu-HU" sz="2400" dirty="0"/>
              <a:t>A hamisítók nem tartják be a minőségi, biztonsági előírásokat.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Gyengébb, silány minőség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Termékbiztonsági kockázatok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Egészségügyi kockázatok, pl. hamisított gyógyszer, élelmiszer esetén</a:t>
            </a:r>
          </a:p>
          <a:p>
            <a:pPr marL="265113" lvl="1" indent="-265113"/>
            <a:r>
              <a:rPr lang="hu-HU" sz="2400" dirty="0">
                <a:solidFill>
                  <a:prstClr val="black"/>
                </a:solidFill>
              </a:rPr>
              <a:t>Hamisított termék vásárlásáról vélhetően nem adnak számlát, nyugtát, továbbá utcai vásárlás esetén az eladó könnyedén eltűnhet, így hiba esetén nem tudod gyakorolni szavatossági jogaidat.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22026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A02E4B-7ED6-4CEE-B412-286D81FA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 hamisítás nem csak téged, mint fogyasztót érint!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3CE7B4-4A9A-47BD-B505-FE160E5D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1993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600" b="1" dirty="0"/>
              <a:t>A hamisítás árt a gazdaságnak is, ugyanis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600" dirty="0"/>
              <a:t>a hamisítók rendszerint nem fizetnek adót,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600" dirty="0"/>
              <a:t>a piacon alacsonyabb áron kínálják a hasonló (de rosszabb minőségű) termékeiket, így az eredeti termékek gyártója bevételtől esik el,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600" dirty="0"/>
              <a:t>akár munkahelyek megszüntetéséhez is vezethet.</a:t>
            </a:r>
          </a:p>
          <a:p>
            <a:pPr algn="just"/>
            <a:r>
              <a:rPr lang="hu-HU" sz="2600" b="1" dirty="0"/>
              <a:t>A hamisítás árt a környezetvédelemnek is, mivel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600" dirty="0"/>
              <a:t>a hamisítók jellemzően nincsenek tekintettel környezetvédelmi előírásokra (pl. a gyártási folyamat során).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8046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20EE72-3B2C-4C1A-8BD8-A8118C4F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Mire figyelj, hogy elkerüld a hamis termékek vásárlását?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688EE8-C6C2-4833-91E1-51226A60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156468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Gyanakodj, ha a termék feltűnően olcsó! </a:t>
            </a:r>
          </a:p>
          <a:p>
            <a:pPr algn="just"/>
            <a:r>
              <a:rPr lang="hu-HU" sz="2400" dirty="0"/>
              <a:t>Figyelj az árusítás helyére! (Eredeti termékeket ritkán árulnak például utcán vagy rossz állapotú raktárakban.)</a:t>
            </a:r>
          </a:p>
          <a:p>
            <a:pPr algn="just"/>
            <a:r>
              <a:rPr lang="hu-HU" sz="2400" dirty="0"/>
              <a:t>Figyelj a megmunkálás, kivitelezés látható minőségi problémáira (pl. elmosódott feliratok, az ismerttől eltérő színárnyalatok használata, helyesírási hibák, címkék, csomagolás, hiányosságai, eltérő anyag használata).</a:t>
            </a:r>
          </a:p>
        </p:txBody>
      </p:sp>
    </p:spTree>
    <p:extLst>
      <p:ext uri="{BB962C8B-B14F-4D97-AF65-F5344CB8AC3E}">
        <p14:creationId xmlns:p14="http://schemas.microsoft.com/office/powerpoint/2010/main" val="1829362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A8F37C4-D12B-499E-AF80-4CEFB5637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8"/>
            <a:ext cx="5884606" cy="3253891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887F0D7-223E-4F0E-A69D-ABAFC4EA92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60" y="3429000"/>
            <a:ext cx="6084139" cy="342899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1B9E093-A530-4803-9DAD-C8C9A0025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94" y="-20638"/>
            <a:ext cx="6129006" cy="325389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3357A1B-B48A-4E13-A5FD-F053736FD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266"/>
            <a:ext cx="5884606" cy="34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DB351F-168C-4CEB-A66D-AC944491B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Szavatosság, jótállás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B0705A-99FD-4EDA-870D-E0E2413BC2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007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238B5E-F5EF-4720-8AC8-113DB236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Mire figyelj, hogy elkerüld a hamis termékek vásárlását?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162900-150D-475E-B5F1-2B16FBEA0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400" dirty="0"/>
              <a:t>Valamely szokásos tartozék hiánya is gyanúra adhat okot (pl. magyar nyelvű használati útmutató, kezelési kézikönyv, jótállási jegy). </a:t>
            </a:r>
          </a:p>
          <a:p>
            <a:pPr algn="just"/>
            <a:r>
              <a:rPr lang="hu-HU" sz="2400" dirty="0"/>
              <a:t>Keresd a gyártási helyet, származási országot vagy a kapcsolattartási adatokat (gyártó vagy forgalmazó) a terméken! Hamis termékek esetén ezeket gyakran nem tüntetik fel.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7069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98C6BC-B3E6-45E0-94F1-67F57710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Mit tehetsz, ha otthon észreveszed, hogy hamis terméket vásároltál?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E0640F-5889-4FEB-99B4-6EBF383A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385068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dirty="0"/>
              <a:t>Először keresd fel az eladót!</a:t>
            </a:r>
          </a:p>
          <a:p>
            <a:pPr algn="just"/>
            <a:r>
              <a:rPr lang="hu-HU" sz="2400" dirty="0"/>
              <a:t>Ha nem sikerül megegyezned vele, fordulj a hatósághoz!</a:t>
            </a:r>
          </a:p>
          <a:p>
            <a:pPr algn="just"/>
            <a:r>
              <a:rPr lang="hu-HU" sz="2400" dirty="0"/>
              <a:t>Érdemes lehet felkeresned a márka képviselőit, illetve márkavédelmi egyesületeket.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400" dirty="0"/>
              <a:t>Ezek segíteni tudnak neked annak eldöntésében, hogy a termék valóban hamisítvány-e, valamint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400" dirty="0"/>
              <a:t>számukra is hasznos információ lehet, ha tudják, hogy termékeiket hamisítják és hogy ezt milyen fórumokon, hol teszik.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7383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455CA0-DF45-4927-97B3-FA32CEFF6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Internetes vásárlás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AF8C853-69EF-4C24-A782-C4C8B40ED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9717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CA5FE1-D1D1-4C88-96CD-0B5CEC6A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617706"/>
            <a:ext cx="9520158" cy="1049235"/>
          </a:xfrm>
        </p:spPr>
        <p:txBody>
          <a:bodyPr>
            <a:normAutofit/>
          </a:bodyPr>
          <a:lstStyle/>
          <a:p>
            <a:r>
              <a:rPr lang="hu-HU" b="1" dirty="0"/>
              <a:t>Biztonságos? - Előnyök és hátrányok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30FFAC-0DE6-4F7A-A9E3-5299D2729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1750142"/>
            <a:ext cx="10332839" cy="4607796"/>
          </a:xfrm>
        </p:spPr>
        <p:txBody>
          <a:bodyPr>
            <a:normAutofit/>
          </a:bodyPr>
          <a:lstStyle/>
          <a:p>
            <a:pPr algn="just"/>
            <a:r>
              <a:rPr lang="hu-HU" sz="2400" b="1" dirty="0"/>
              <a:t>Előnyök</a:t>
            </a:r>
            <a:r>
              <a:rPr lang="hu-HU" sz="2400" dirty="0"/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400" dirty="0"/>
              <a:t>Az ajánlatok könnyedén összehasonlíthatók.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400" dirty="0"/>
              <a:t>Nyitvatartási időre tekintet nélkül, kényelmesen, otthonról vásárolhatunk.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400" dirty="0"/>
              <a:t>Házhozszállítás akár otthonunkba, akár szüleink munkahelyére.</a:t>
            </a:r>
          </a:p>
          <a:p>
            <a:pPr algn="just"/>
            <a:r>
              <a:rPr lang="hu-HU" sz="2400" b="1" dirty="0"/>
              <a:t>Kockázatok</a:t>
            </a:r>
            <a:r>
              <a:rPr lang="hu-HU" sz="2400" dirty="0"/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400" dirty="0"/>
              <a:t>Nem tudjuk megtekinteni, felpróbálni az adott terméket.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400" dirty="0"/>
              <a:t> Kérdéses lehet a termék és/vagy az eladó létezése.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400" dirty="0"/>
              <a:t>Adathalászat, adatbiztonság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761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06E520-A843-4277-B8AF-BCA6A36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910052" cy="1049235"/>
          </a:xfrm>
        </p:spPr>
        <p:txBody>
          <a:bodyPr>
            <a:normAutofit/>
          </a:bodyPr>
          <a:lstStyle/>
          <a:p>
            <a:r>
              <a:rPr lang="hu-HU" b="1" dirty="0"/>
              <a:t>Hogyan csökkenthetjük az internetes vásárlás kockázatait?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6029E3-9C1F-4303-A37F-9C1ECBE0E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84558"/>
            <a:ext cx="9520158" cy="4037749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dirty="0"/>
              <a:t>Nézz utána az eladónak! A webáruház kapcsolatok menüpontjából </a:t>
            </a:r>
            <a:r>
              <a:rPr lang="hu-HU" sz="2400" dirty="0" err="1"/>
              <a:t>mentsd</a:t>
            </a:r>
            <a:r>
              <a:rPr lang="hu-HU" sz="2400" dirty="0"/>
              <a:t> le az elérhetőségét, illetve az adószám alapján ellenőrizd le, hogy létező vállalkozásról van-e szó. </a:t>
            </a:r>
          </a:p>
          <a:p>
            <a:pPr algn="just"/>
            <a:r>
              <a:rPr lang="hu-HU" sz="2400" dirty="0"/>
              <a:t>Olvass vásárlói véleményeket, visszajelzéseket! </a:t>
            </a:r>
          </a:p>
          <a:p>
            <a:pPr algn="just"/>
            <a:r>
              <a:rPr lang="hu-HU" sz="2400" dirty="0"/>
              <a:t>Olvasd el és </a:t>
            </a:r>
            <a:r>
              <a:rPr lang="hu-HU" sz="2400" dirty="0" err="1"/>
              <a:t>mentsd</a:t>
            </a:r>
            <a:r>
              <a:rPr lang="hu-HU" sz="2400" dirty="0"/>
              <a:t> le a webáruház általános szerződési feltételeit! </a:t>
            </a:r>
          </a:p>
          <a:p>
            <a:pPr algn="just"/>
            <a:r>
              <a:rPr lang="hu-HU" sz="2400" dirty="0"/>
              <a:t>Nézz utána a szállítási- és fizetési módoknak! Ha csak előre utalással lehet fizetni, inkább válasz másik webáruházat. </a:t>
            </a:r>
          </a:p>
          <a:p>
            <a:pPr algn="just"/>
            <a:r>
              <a:rPr lang="hu-HU" sz="2400" dirty="0" err="1"/>
              <a:t>Részesítsd</a:t>
            </a:r>
            <a:r>
              <a:rPr lang="hu-HU" sz="2400" dirty="0"/>
              <a:t> előnyben az utánvétes fizetési módot!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3082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Ezeket mindig jól nézd meg!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A08528EB-C3C5-4481-A223-6A9A2BE7B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7" y="1957130"/>
            <a:ext cx="11716425" cy="4743179"/>
          </a:xfrm>
        </p:spPr>
      </p:pic>
    </p:spTree>
    <p:extLst>
      <p:ext uri="{BB962C8B-B14F-4D97-AF65-F5344CB8AC3E}">
        <p14:creationId xmlns:p14="http://schemas.microsoft.com/office/powerpoint/2010/main" val="1209797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34C940-8D69-4DF2-AD8F-5432D5C6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Hogyan csökkenthetjük az internetes vásárlás kockázatait?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50EEB2-2E32-4ADA-94D0-C4BAF3A76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9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Mindig ellenőrizd le, hogy biztonságos-e az adott webáruház oldala! Ha az URL cím </a:t>
            </a:r>
            <a:r>
              <a:rPr lang="hu-HU" sz="2400" u="sng" dirty="0">
                <a:hlinkClick r:id="rId2"/>
              </a:rPr>
              <a:t>https://-el</a:t>
            </a:r>
            <a:r>
              <a:rPr lang="hu-HU" sz="2400" dirty="0"/>
              <a:t> kezdődik, vagy a cím előtt egy kis lakatot látsz, az oldal biztonságosnak tekinthető.</a:t>
            </a:r>
          </a:p>
          <a:p>
            <a:pPr algn="just"/>
            <a:r>
              <a:rPr lang="hu-HU" sz="2400" dirty="0"/>
              <a:t>Mindig mentsd le a rendelésedet és az arról kapott e-mailes visszaigazolást!</a:t>
            </a:r>
          </a:p>
          <a:p>
            <a:pPr algn="just"/>
            <a:r>
              <a:rPr lang="hu-HU" sz="2400" dirty="0"/>
              <a:t>Böngészd a </a:t>
            </a:r>
            <a:r>
              <a:rPr lang="hu-HU" sz="2400" dirty="0">
                <a:hlinkClick r:id="rId3"/>
              </a:rPr>
              <a:t>https://jogsertowebaruhazak.kormany.hu/</a:t>
            </a:r>
            <a:r>
              <a:rPr lang="hu-HU" sz="2400" dirty="0"/>
              <a:t> oldalt, amely tájékoztatást nyújt a jogsértő webáruházakról. </a:t>
            </a:r>
          </a:p>
        </p:txBody>
      </p:sp>
    </p:spTree>
    <p:extLst>
      <p:ext uri="{BB962C8B-B14F-4D97-AF65-F5344CB8AC3E}">
        <p14:creationId xmlns:p14="http://schemas.microsoft.com/office/powerpoint/2010/main" val="356962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6225" y="796413"/>
            <a:ext cx="9928629" cy="1032386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A8F64D2-6016-4E76-919B-2E05BF447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96" y="358945"/>
            <a:ext cx="7288397" cy="4266826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80431D0-055E-4D93-8AF2-48DC6609B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66" y="4828108"/>
            <a:ext cx="3720894" cy="135255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46498E5-3632-463D-92B7-BC17D588F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6" y="622043"/>
            <a:ext cx="3314700" cy="138112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9BEC0DD-AF88-4C1D-B4A0-02252201B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1" y="4800141"/>
            <a:ext cx="3571875" cy="135255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97C518A7-C8DC-4D58-A19F-34EA638FC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74" y="2440636"/>
            <a:ext cx="14287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61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29D1C6-2374-41CC-B4F0-4AE5FE5C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Hogyan fizethetünk internetes vásárlás esetén?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768C49-F152-45DB-BCFD-715E48D4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28505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b="1" dirty="0"/>
              <a:t>Előre utalás</a:t>
            </a:r>
            <a:r>
              <a:rPr lang="hu-HU" sz="2400" dirty="0"/>
              <a:t>: nem biztonságos, csak abban az esetben érdemes választani, ha teljes mértékben megbízol az eladóban.</a:t>
            </a:r>
          </a:p>
          <a:p>
            <a:pPr algn="just"/>
            <a:r>
              <a:rPr lang="hu-HU" sz="2400" b="1" dirty="0"/>
              <a:t>Normál betéti kártya, hitelkártya</a:t>
            </a:r>
            <a:r>
              <a:rPr lang="hu-HU" sz="2400" dirty="0"/>
              <a:t>: ma már szinte minden bankkártya alkalmas internetes vásárlásra. </a:t>
            </a:r>
          </a:p>
          <a:p>
            <a:pPr marL="717550" indent="0" algn="just">
              <a:buNone/>
            </a:pPr>
            <a:r>
              <a:rPr lang="hu-HU" sz="2400" dirty="0"/>
              <a:t>Veszélye: ha a kártyánk normál számlához van kapcsolva, ahol a pénzünket is tartjuk, akkor hatalmas kockázatot vállalunk, ugyanis a csalók a számlánkon lévő összes pénzhez hozzáférhetnek. Ez kivédhető kártyalimit alkalmazásával, illetve ha kevesebb pénzt tartunk az adott számlán. </a:t>
            </a:r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05859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77760D-ACFF-4363-A297-1D60E6C2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Hogyan fizethetünk internetes vásárlás esetén?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D3C50B-9994-48F8-BACF-8EDDE5C5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9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b="1" dirty="0"/>
              <a:t>Utánvétes fizetés</a:t>
            </a:r>
            <a:r>
              <a:rPr lang="hu-HU" sz="2400" dirty="0"/>
              <a:t>: az egyik legbiztonságosabb fizetési mód. Ez azt jelenti, hogy csak akkor kell fizetned, amikor megkapod az árut, például mikor kiszállítja a futár.</a:t>
            </a:r>
          </a:p>
          <a:p>
            <a:pPr algn="just"/>
            <a:r>
              <a:rPr lang="hu-HU" sz="2400" b="1" dirty="0"/>
              <a:t>Internet kártya: </a:t>
            </a:r>
            <a:r>
              <a:rPr lang="hu-HU" sz="2400" dirty="0"/>
              <a:t>ez egy különleges bankkártya, ami csak internetes vásárlásra használható. Általában a főszámlához tudjuk társítani, de minden egyes vásárlás előtt meg kell emelni a kártyalimitet, ami automatikusan visszacsökken gyakorlatilag nullára. Ráadásul ennek a kártyának az éves díja, a tiltás és az </a:t>
            </a:r>
            <a:r>
              <a:rPr lang="hu-HU" sz="2400" dirty="0" err="1"/>
              <a:t>újragyártás</a:t>
            </a:r>
            <a:r>
              <a:rPr lang="hu-HU" sz="2400" dirty="0"/>
              <a:t> költsége sem túl magas.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663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541111-4EE6-481D-B14D-DF7D994D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00088"/>
            <a:ext cx="9520158" cy="1257300"/>
          </a:xfrm>
        </p:spPr>
        <p:txBody>
          <a:bodyPr/>
          <a:lstStyle/>
          <a:p>
            <a:r>
              <a:rPr lang="hu-HU" b="1" dirty="0"/>
              <a:t>A jótállás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9B094B-99CA-428E-8246-C065829B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57388"/>
            <a:ext cx="10748963" cy="4200525"/>
          </a:xfrm>
        </p:spPr>
        <p:txBody>
          <a:bodyPr>
            <a:normAutofit/>
          </a:bodyPr>
          <a:lstStyle/>
          <a:p>
            <a:endParaRPr lang="hu-HU" sz="2400" dirty="0"/>
          </a:p>
          <a:p>
            <a:r>
              <a:rPr lang="hu-HU" sz="2400" dirty="0"/>
              <a:t>A jótállás (hétköznapi nyelven garancia) lényege, hogy az eladó a jótállás időtartamára garantálja a termék hibátlan állapotát. </a:t>
            </a:r>
          </a:p>
          <a:p>
            <a:r>
              <a:rPr lang="hu-HU" sz="2400" b="1" i="1" dirty="0"/>
              <a:t>Miért előnyös?</a:t>
            </a:r>
          </a:p>
          <a:p>
            <a:pPr marL="271463" indent="0">
              <a:buNone/>
            </a:pPr>
            <a:r>
              <a:rPr lang="hu-HU" sz="2400" dirty="0"/>
              <a:t>Azért, mert a jótállás időtartama alatt végig az eladó köteles bizonyítani a hiba okát, azaz adott esetben neki kell beszereznie egy független szakértői véleményt, ha úgy gondolja, hogy a termék eredetileg hibátlan volt és az a vásárlást követően (pl. helytelen használat miatt) romlott el.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7777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B251A8-AAFC-4BAB-943B-0EC0BC89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Hogyan fizethetünk internetes vásárlás esetén?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23B28D-1136-46DB-AB81-C93FE437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270768"/>
          </a:xfrm>
        </p:spPr>
        <p:txBody>
          <a:bodyPr>
            <a:normAutofit/>
          </a:bodyPr>
          <a:lstStyle/>
          <a:p>
            <a:r>
              <a:rPr lang="hu-HU" sz="2400" b="1" dirty="0"/>
              <a:t>Fizetést könnyítő megoldás (</a:t>
            </a:r>
            <a:r>
              <a:rPr lang="hu-HU" sz="2400" b="1" dirty="0" err="1"/>
              <a:t>PayPal</a:t>
            </a:r>
            <a:r>
              <a:rPr lang="hu-HU" sz="2400" b="1" dirty="0"/>
              <a:t>): </a:t>
            </a:r>
            <a:r>
              <a:rPr lang="hu-HU" sz="2400" dirty="0"/>
              <a:t>a világ egyik legnépszerűbb online fizetési rendszere, előnye, hogy a világhálón történő fizetéskor nem kell megadnunk banki adatainkat egyetlen weboldalon sem, a fizetés ugyanis a </a:t>
            </a:r>
            <a:r>
              <a:rPr lang="hu-HU" sz="2400" dirty="0" err="1"/>
              <a:t>PayPal</a:t>
            </a:r>
            <a:r>
              <a:rPr lang="hu-HU" sz="2400" dirty="0"/>
              <a:t> rendszeren keresztül bonyolódik.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9030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1DF229-6ACA-48B3-8420-52FF817C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Mire figyelj internetes vásárlásnál, hogy megóvd adataidat?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89D908-D30A-4E63-9929-B1D1248E7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32791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sz="3400" dirty="0"/>
              <a:t>Soha ne add meg a PIN kódodat! (Elég a név, a bankkártya-szám, a kártya lejárati dátuma és az úgynevezett érvényesítési kód.)</a:t>
            </a:r>
          </a:p>
          <a:p>
            <a:pPr algn="just"/>
            <a:r>
              <a:rPr lang="hu-HU" sz="3400" dirty="0"/>
              <a:t>Ha kártyával fizetsz, a bankkártya-adatokat soha ne add meg e-mailben vagy más, nem banki űrlapon!</a:t>
            </a:r>
          </a:p>
          <a:p>
            <a:pPr algn="just"/>
            <a:r>
              <a:rPr lang="hu-HU" sz="3400" dirty="0"/>
              <a:t>Mindig ellenőrizd a bankszámlád!</a:t>
            </a:r>
          </a:p>
          <a:p>
            <a:pPr algn="just"/>
            <a:r>
              <a:rPr lang="hu-HU" sz="3400" dirty="0"/>
              <a:t>Amikor fizetésnél a webáruház átirányít a bank fizető oldalára, ellenőrizd le az URL címet (https://), hogy az valóban egy létező bank oldala-e. (A csalók gyakran hasonló dizájnnal készítenek nem létező oldalakat, ahol megszerezhetik a kártyád adatait és visszaélhetnek azzal.)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4292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Mire figyelj internetes vásárlásnál, hogy megóvd adataidat?</a:t>
            </a:r>
            <a:endParaRPr lang="hu-HU" dirty="0"/>
          </a:p>
        </p:txBody>
      </p:sp>
      <p:pic>
        <p:nvPicPr>
          <p:cNvPr id="1026" name="Picture 2" descr="Bankkártyás fizetés – Online ügyfélszolgálat számítógépen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083"/>
            <a:ext cx="6860723" cy="38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zetés bankkártyá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579945"/>
            <a:ext cx="5238750" cy="52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91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3C792F-0B16-4247-B612-645535DB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Milyen speciális jog illeti meg az interneten vásárlókat?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CAC422-0628-4357-91E9-2D3D9C2A3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9993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Mivel internetes vásárlásnál – szemben az üzletben történő vásárlással – nincs lehetőség a termék megvizsgálására, megpróbálására, a vásárlókat megilleti az indokolás nélküli elállás joga. </a:t>
            </a:r>
          </a:p>
          <a:p>
            <a:pPr algn="just"/>
            <a:r>
              <a:rPr lang="hu-HU" sz="2400" dirty="0"/>
              <a:t>Fontos! A terméknek nem kell hibásnak lennie, továbbá nem kell megmagyaráznod az eladónak, hogy mikor </a:t>
            </a:r>
            <a:r>
              <a:rPr lang="hu-HU" sz="2400" dirty="0" err="1"/>
              <a:t>küldöd</a:t>
            </a:r>
            <a:r>
              <a:rPr lang="hu-HU" sz="2400" dirty="0"/>
              <a:t> azt vissza. </a:t>
            </a:r>
          </a:p>
          <a:p>
            <a:pPr algn="just"/>
            <a:r>
              <a:rPr lang="hu-HU" sz="2400" dirty="0"/>
              <a:t>A lényeg, hogy határidőben, a termék átvételétől számított 14 napon belül jelezd az eladónak elállási szándékod.</a:t>
            </a:r>
            <a:endParaRPr lang="hu-HU" sz="2800" dirty="0"/>
          </a:p>
          <a:p>
            <a:pPr algn="just"/>
            <a:endParaRPr lang="hu-HU" sz="2800" dirty="0"/>
          </a:p>
          <a:p>
            <a:pPr marL="0" indent="0" algn="just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31023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BDCF80-812E-4CE9-B0A1-858446E0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Milyen speciális jog illeti meg az interneten vásárlókat?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478CE5-1676-44EB-8777-61024018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10391833" cy="3450613"/>
          </a:xfrm>
        </p:spPr>
        <p:txBody>
          <a:bodyPr/>
          <a:lstStyle/>
          <a:p>
            <a:r>
              <a:rPr lang="hu-HU" sz="2400" dirty="0"/>
              <a:t>Ne feledd! A termék visszaküldésének költségét neked kell kifizetned.</a:t>
            </a:r>
          </a:p>
          <a:p>
            <a:r>
              <a:rPr lang="hu-HU" sz="2400" dirty="0"/>
              <a:t>Fontos! Nem minden termék esetében illet meg az indokolás nélküli elállás joga. </a:t>
            </a:r>
          </a:p>
          <a:p>
            <a:pPr marL="717550" indent="0">
              <a:buNone/>
            </a:pPr>
            <a:r>
              <a:rPr lang="hu-HU" sz="2400" i="1" dirty="0"/>
              <a:t>Például nem küldheted vissza az olyan terméket, melyet kifejezetten a Te elképzeléseid alapján készítettek el, gyártottak le (pl. fotóval ellátott bögre); továbbá a könyvet, újságot, folyóiratot; illetve a romlandó vagy minőségét rövid ideig megőrző terméket.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557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F083B8-7535-4E03-B831-65DB80EBF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9521914" cy="2541431"/>
          </a:xfrm>
        </p:spPr>
        <p:txBody>
          <a:bodyPr>
            <a:normAutofit fontScale="90000"/>
          </a:bodyPr>
          <a:lstStyle/>
          <a:p>
            <a:r>
              <a:rPr lang="hu-HU" dirty="0"/>
              <a:t>Tisztességtelen kereskedelmi gyakorlatok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F6DFB42-356E-4375-A9DF-97486BD569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645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7BF70D-7E80-4555-A8C2-F2FD1D9B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Tisztességtelen kereskedelmi gyakorlatok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1EC1CB-032E-4059-8D03-CFB7E6C3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9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Az eladónak pontosan kell tájékoztatnia a fogyasztót (vásárlót) és meg kell adnia minden szükséges információt ahhoz, hogy az megalapozott döntést tudjon hozni vásárlás során.</a:t>
            </a:r>
          </a:p>
          <a:p>
            <a:pPr algn="just"/>
            <a:r>
              <a:rPr lang="hu-HU" sz="2400" dirty="0"/>
              <a:t>Amennyiben ez elmarad, a kereskedő eljárása tisztességtelennek tekinthető.</a:t>
            </a:r>
          </a:p>
        </p:txBody>
      </p:sp>
    </p:spTree>
    <p:extLst>
      <p:ext uri="{BB962C8B-B14F-4D97-AF65-F5344CB8AC3E}">
        <p14:creationId xmlns:p14="http://schemas.microsoft.com/office/powerpoint/2010/main" val="218133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59F424-B319-41EB-880F-8714744D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Mikor megtévesztő egy tevékenység?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A9A8A9-CD74-427E-825C-62F93D230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400" i="1" dirty="0"/>
              <a:t>Egy Dominikai Köztársaságban működő vállalat rumtermékeit az Unióban úgy értékesítette, hogy az üvegeken és a kereskedelmi anyagokban több hivatkozást tett Kubára, miközben a termék nem az említett területről származik. </a:t>
            </a:r>
          </a:p>
        </p:txBody>
      </p:sp>
    </p:spTree>
    <p:extLst>
      <p:ext uri="{BB962C8B-B14F-4D97-AF65-F5344CB8AC3E}">
        <p14:creationId xmlns:p14="http://schemas.microsoft.com/office/powerpoint/2010/main" val="3122518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A7A83E-85C3-4809-9D3D-0A00B310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Mikor megtévesztő egy tevékenység?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BC2942-B64A-44EE-B97A-3D6A6E04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90100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Ha az eladó </a:t>
            </a:r>
            <a:r>
              <a:rPr lang="hu-HU" sz="2400" b="1" dirty="0"/>
              <a:t>valótlan információt vagy valós tényt olyan módon közöl, hogy az megtévesztheti </a:t>
            </a:r>
            <a:r>
              <a:rPr lang="hu-HU" sz="2400" dirty="0"/>
              <a:t>a fogyasztót. Emiatt a fogyasztó esetleg olyan döntést hozhat, amelyet egyébként nem hozott volna meg.</a:t>
            </a:r>
          </a:p>
          <a:p>
            <a:pPr algn="just"/>
            <a:r>
              <a:rPr lang="hu-HU" sz="2400" dirty="0"/>
              <a:t>Ilyenkor te, mint vásárló, nem a termék tényleges tulajdonságai alapján, hanem téves, valótlan információk alapján döntöd el, hogy megvedd-e a hirdetett terméket.</a:t>
            </a:r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46894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EAF38A-C136-4A67-8AC9-94D361E8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Mit nevezünk megtévesztő mulasztásnak?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A3A6F5-7137-4064-BBE9-E9D46AE8C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/>
              <a:t>Ha az eladó olyan </a:t>
            </a:r>
            <a:r>
              <a:rPr lang="hu-HU" sz="2400" b="1" dirty="0"/>
              <a:t>jelentős információt elhallgat, félreérthetően vagy nem időszerűen közöl</a:t>
            </a:r>
            <a:r>
              <a:rPr lang="hu-HU" sz="2400" dirty="0"/>
              <a:t>, amely a tájékozott döntés meghozatalához egyébként szükséges lenne. Így a fogyasztó olyan döntést hoz, amit egyébként nem hozott volna meg.</a:t>
            </a:r>
          </a:p>
          <a:p>
            <a:pPr algn="just"/>
            <a:r>
              <a:rPr lang="hu-HU" sz="2400" i="1" dirty="0"/>
              <a:t>Egy telefonszolgáltató a tévében mobiltelefon-előfizetést reklámoz a konkrét </a:t>
            </a:r>
            <a:r>
              <a:rPr lang="hu-HU" sz="2400" i="1" dirty="0" err="1"/>
              <a:t>árelőny</a:t>
            </a:r>
            <a:r>
              <a:rPr lang="hu-HU" sz="2400" i="1" dirty="0"/>
              <a:t> kiemelésével, miközben az ajánlat megkötéseit és feltételeit csak apró betűvel és nagyon rövid ideig jeleníti meg a képernyőn. </a:t>
            </a:r>
          </a:p>
        </p:txBody>
      </p:sp>
    </p:spTree>
    <p:extLst>
      <p:ext uri="{BB962C8B-B14F-4D97-AF65-F5344CB8AC3E}">
        <p14:creationId xmlns:p14="http://schemas.microsoft.com/office/powerpoint/2010/main" val="313551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00F074-E20D-443D-A07B-3C3018FE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655800"/>
            <a:ext cx="9520158" cy="1049235"/>
          </a:xfrm>
        </p:spPr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Mire jár és mire nem?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0AC3DC-13A5-4339-9760-07F93354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94" y="1853755"/>
            <a:ext cx="11326762" cy="4910840"/>
          </a:xfrm>
        </p:spPr>
        <p:txBody>
          <a:bodyPr>
            <a:normAutofit/>
          </a:bodyPr>
          <a:lstStyle/>
          <a:p>
            <a:pPr lvl="1" algn="just"/>
            <a:r>
              <a:rPr lang="hu-HU" sz="2400" dirty="0"/>
              <a:t>Jogszabály rögzíti azokat a termékeket, melyekre az eladó köteles jótállást vállalni. </a:t>
            </a:r>
          </a:p>
          <a:p>
            <a:pPr marL="457200" lvl="1" indent="0" algn="just">
              <a:buNone/>
            </a:pPr>
            <a:endParaRPr lang="hu-HU" sz="2400" dirty="0"/>
          </a:p>
          <a:p>
            <a:pPr lvl="1" algn="just"/>
            <a:r>
              <a:rPr lang="hu-HU" sz="2400" dirty="0"/>
              <a:t>Ezek jellemzően az elektronikai, műszaki cikkek (például hűtőszekrény, mobiltelefon, számítógép stb.), bútorok, hangszerek, ékszerek stb. Fontos, hogy csak akkor jár ezekre jótállás (garancia), ha újak és vételáruk a bruttó 10.000 Ft-ot meghaladja. 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6459793" y="2605549"/>
            <a:ext cx="235974" cy="540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66006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142D9B-A270-4CDE-83DB-6A67CD0E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Mikor agresszív egy kereskedelmi gyakorlat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CBD7C9-314D-4F7F-85F8-47873E348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01610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Amikor pszichés vagy fizikai nyomásgyakorlással a kereskedő jelentősen korlátozza a fogyasztó választási szabadságát és annak a lehetőségét, hogy tájékozott döntést hozzon.</a:t>
            </a:r>
          </a:p>
          <a:p>
            <a:pPr algn="just"/>
            <a:r>
              <a:rPr lang="hu-HU" sz="2400" dirty="0"/>
              <a:t>Pl. fenyegetés, zaklatás telefonon, otthonodban, személyesen</a:t>
            </a:r>
          </a:p>
          <a:p>
            <a:pPr marL="717550" indent="0" algn="just">
              <a:buNone/>
            </a:pPr>
            <a:r>
              <a:rPr lang="hu-HU" sz="2400" i="1" dirty="0"/>
              <a:t>"Saját érdekében azonnali visszahívását várom!"</a:t>
            </a:r>
          </a:p>
          <a:p>
            <a:pPr marL="717550" indent="0" algn="just">
              <a:buNone/>
            </a:pPr>
            <a:r>
              <a:rPr lang="hu-HU" sz="2400" i="1" dirty="0"/>
              <a:t>"Szeretné, ha Önnel szemben kényszerintézkedéseket foganatosítanánk?”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3940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740D230-9D23-4E4F-B91F-241DCE044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0" y="1853754"/>
            <a:ext cx="4512813" cy="2350726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D20DBD7-EF60-4F02-A064-9F3313A6D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04" y="1853754"/>
            <a:ext cx="3205162" cy="300119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D594F03-0642-4202-91FB-AC35C1069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65" y="1853754"/>
            <a:ext cx="3227841" cy="241855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44E0325-B5EA-4F2E-916A-C08DD6668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480"/>
            <a:ext cx="4678025" cy="263138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F86CAD5A-5052-49A9-9CCC-8F86A2592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98" y="4888931"/>
            <a:ext cx="3556481" cy="19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0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0154A5-BDDF-4CE1-A99A-2CD130E3C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6" y="989773"/>
            <a:ext cx="8961476" cy="2541431"/>
          </a:xfrm>
        </p:spPr>
        <p:txBody>
          <a:bodyPr>
            <a:normAutofit/>
          </a:bodyPr>
          <a:lstStyle/>
          <a:p>
            <a:r>
              <a:rPr lang="hu-HU" sz="5900" dirty="0"/>
              <a:t>További példák tisztességtelen kereskedelmi gyakorlatra</a:t>
            </a:r>
            <a:endParaRPr lang="hu-HU" sz="5900" dirty="0">
              <a:solidFill>
                <a:srgbClr val="FF0000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9F2CEAF-21FE-4901-8534-ACE513F03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3475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984DB2-50E9-4E1A-A377-DE3265AC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Csalogató reklám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DC057D-29E1-496F-B6A2-8DB04E0A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9939549" cy="3686978"/>
          </a:xfrm>
        </p:spPr>
        <p:txBody>
          <a:bodyPr/>
          <a:lstStyle/>
          <a:p>
            <a:pPr algn="just">
              <a:buClr>
                <a:srgbClr val="5FA534"/>
              </a:buClr>
            </a:pPr>
            <a:r>
              <a:rPr lang="hu-HU" sz="2400" i="1" dirty="0">
                <a:solidFill>
                  <a:prstClr val="black"/>
                </a:solidFill>
              </a:rPr>
              <a:t>Példa: </a:t>
            </a:r>
          </a:p>
          <a:p>
            <a:pPr marL="0" indent="0" algn="just">
              <a:buClr>
                <a:srgbClr val="5FA534"/>
              </a:buClr>
              <a:buNone/>
            </a:pPr>
            <a:r>
              <a:rPr lang="hu-HU" sz="2400" i="1" dirty="0">
                <a:solidFill>
                  <a:prstClr val="black"/>
                </a:solidFill>
              </a:rPr>
              <a:t>Azt olvasod az újságban, hogy egy élelmiszerüzletben leértékelték a búzalisztet, amire éppen szükséged van. Még aznap elmész, hogy vásárolj belőle, azonban mire odaérsz, a liszt elfogyott. Viszont ha már úgyis ott vagy vásárolsz még néhány apróságot, bár ezeket nem itt szeretted volna megvenni. A kereskedő tehát elérte, hogy az ő üzletében költsd el a pénzed.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3506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1D5125-563A-42A2-9567-CF155B69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„Ingyenesként" hirdetett ajánlatok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3F70C7-9BFF-45D6-BCD4-608CEA18A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400" dirty="0"/>
              <a:t>Az eladó köteles a tényleges vételárat közölni a vevővel.</a:t>
            </a:r>
          </a:p>
          <a:p>
            <a:pPr algn="just"/>
            <a:r>
              <a:rPr lang="hu-HU" sz="2400" dirty="0"/>
              <a:t>Nem állíthatja, hogy valamely termék ingyenes, ha azért a fogyasztónak fizetnie kell.</a:t>
            </a:r>
          </a:p>
          <a:p>
            <a:pPr algn="just"/>
            <a:r>
              <a:rPr lang="hu-HU" sz="2400" dirty="0"/>
              <a:t>Az sem megengedett, hogy ingyenes extra szolgáltatásként hirdessenek olyan szolgáltatásokat, melyek árát belefoglalták az alapárba.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36018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A42C38-DCDA-4F32-8259-3ACCDABB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„Ingyenesként" hirdetett ajánlatok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B3B140-F124-46FF-A284-4928A3FF8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370078"/>
          </a:xfrm>
        </p:spPr>
        <p:txBody>
          <a:bodyPr>
            <a:noAutofit/>
          </a:bodyPr>
          <a:lstStyle/>
          <a:p>
            <a:pPr algn="just"/>
            <a:r>
              <a:rPr lang="hu-HU" sz="2400" i="1" dirty="0"/>
              <a:t>Példa:</a:t>
            </a:r>
          </a:p>
          <a:p>
            <a:pPr marL="0" indent="0" algn="just">
              <a:buNone/>
            </a:pPr>
            <a:r>
              <a:rPr lang="hu-HU" sz="2400" i="1" dirty="0"/>
              <a:t>Új televízió-előfizetést keresel, mikor kapsz egy hirdetést a szolgáltatódtól, miszerint 5 extra csatorna ingyenes lesz. Nagyon megörülsz neki, és nem is keresel tovább. Azonban, mikor megkapod a számlát látod, hogy valójában többet kell fizetned, mint korábban. Újra előveszed a korábbi hirdetést, és áttanulmányozva az apróbetűs részt rájössz, hogy valójában fizetős szolgáltatásról van szó. </a:t>
            </a:r>
          </a:p>
        </p:txBody>
      </p:sp>
    </p:spTree>
    <p:extLst>
      <p:ext uri="{BB962C8B-B14F-4D97-AF65-F5344CB8AC3E}">
        <p14:creationId xmlns:p14="http://schemas.microsoft.com/office/powerpoint/2010/main" val="1472706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C14260-15C1-4C11-BB26-2B2DA398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Gyógyhatással kapcsolatos valótlan 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B4A5CB-F3B1-46AE-B0E4-963B9A11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89929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 gyógyhatásúként reklámozott termékek esetében jogod van tudni, hogy az adott termék valóban, azaz tudományosan bizonyított módon rendelkezik-e gyógyhatással. </a:t>
            </a:r>
          </a:p>
          <a:p>
            <a:pPr algn="just"/>
            <a:r>
              <a:rPr lang="hu-HU" sz="2400" i="1" dirty="0"/>
              <a:t>Példa:</a:t>
            </a:r>
          </a:p>
          <a:p>
            <a:pPr marL="0" indent="0" algn="just">
              <a:buNone/>
            </a:pPr>
            <a:r>
              <a:rPr lang="hu-HU" sz="2400" i="1" dirty="0"/>
              <a:t>„Orvosolja gerincbántalmait!” </a:t>
            </a:r>
            <a:r>
              <a:rPr lang="hu-HU" sz="2400" dirty="0"/>
              <a:t>– Amennyiben az eladó ilyen módon hirdeti termékét, köteles orvosilag igazolni, hogy az tényleg  képes a gerincproblémák enyhítésére.</a:t>
            </a:r>
          </a:p>
        </p:txBody>
      </p:sp>
    </p:spTree>
    <p:extLst>
      <p:ext uri="{BB962C8B-B14F-4D97-AF65-F5344CB8AC3E}">
        <p14:creationId xmlns:p14="http://schemas.microsoft.com/office/powerpoint/2010/main" val="2978352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A9B0B1-0E13-4DC6-AAE7-D71C90DA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„</a:t>
            </a:r>
            <a:r>
              <a:rPr lang="hu-HU" b="1" dirty="0"/>
              <a:t>Ingyenes" nyereményekkel, illetve ajándékokkal kapcsolatos hamis ajánlatok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698031-4566-4BC5-BBA4-92D148CC5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9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Az eladó nem reklámozhat „ingyenes" nyereményeket, illetve ajándékokat, ha azok átvételét később fizetéshez köti.</a:t>
            </a:r>
          </a:p>
          <a:p>
            <a:pPr algn="just"/>
            <a:r>
              <a:rPr lang="hu-HU" sz="2400" i="1" dirty="0"/>
              <a:t>Példa: </a:t>
            </a:r>
          </a:p>
          <a:p>
            <a:pPr marL="0" indent="0" algn="just">
              <a:buNone/>
            </a:pPr>
            <a:r>
              <a:rPr lang="hu-HU" sz="2400" i="1" dirty="0"/>
              <a:t>Telefonon felkeresnek, hogy egy új edénykészletet nyertél, és azt csak át kell venned személyesen a megadott helyen. El is mész a nyereményedért, ahol arról tájékoztatnak, hogy az ajándékot csak akkor kaphatod meg, ha megveszed az étkészletet is hozzá.</a:t>
            </a:r>
          </a:p>
          <a:p>
            <a:pPr marL="0" indent="0" algn="just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85874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723E35-AA9D-4DB8-A0EB-E21DD8CE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Hamis „különleges" ajánlatok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482787-152D-4384-97D6-4F78478C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84214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Az eladó nem állíthatja, hogy különleges jogokat biztosít neked, ha ezek a jogok egyébként is megilletnek téged.</a:t>
            </a:r>
          </a:p>
          <a:p>
            <a:pPr algn="just"/>
            <a:r>
              <a:rPr lang="hu-HU" sz="2400" i="1" dirty="0"/>
              <a:t>Példa: </a:t>
            </a:r>
          </a:p>
          <a:p>
            <a:pPr marL="0" indent="0" algn="just">
              <a:buNone/>
            </a:pPr>
            <a:r>
              <a:rPr lang="hu-HU" sz="2400" i="1" dirty="0"/>
              <a:t>Egyedi kedvezmény csak nálunk: rendeljen webáruházunkból, és amennyiben nem elégedett az áruval, 14 napon belül visszaküldheti azt és mi visszafizetjük annak vételárát.</a:t>
            </a:r>
          </a:p>
          <a:p>
            <a:pPr marL="0" indent="0" algn="just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41217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AF9386-4C3E-47A1-B906-F4808321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Korlátozott ajánlatra vonatkozó hamis 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AD8C5C-930D-420E-80B6-B4CA826C0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Tisztességtelenül jár el az eladó, ha azt állítja, hogy kedvező ajánlata csak nagyon korlátozott ideig érhető el, holott a valóságban nem ez a helyzet.</a:t>
            </a:r>
          </a:p>
          <a:p>
            <a:r>
              <a:rPr lang="hu-HU" sz="2400" dirty="0"/>
              <a:t>Ezzel az eladó arra próbál rávenni, hogy azonnal vedd meg az általa kínált terméket.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443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Mire jár és mire nem?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6269" y="2133719"/>
            <a:ext cx="10853949" cy="3981946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hu-HU" sz="2400" dirty="0"/>
              <a:t>Azoknál a termékeknél, melyekre nincs jótállás (pl. cipő, ruházati cikkek), nem jelenti azt, hogy minőségi probléma esetén nem reklamálhatsz. Ez esetben is van lehetőséged kifogással élni, viszont a hiba okát az eladó csak a vásárlást követő 6 hónapban köteles bizonyítani, ezt követően a vásárlónak kell.  </a:t>
            </a:r>
          </a:p>
          <a:p>
            <a:pPr marL="717550" lvl="1" indent="0">
              <a:spcBef>
                <a:spcPts val="1000"/>
              </a:spcBef>
              <a:buNone/>
            </a:pPr>
            <a:r>
              <a:rPr lang="hu-HU" sz="2400" i="1" dirty="0"/>
              <a:t>Példa: Vásároltál egy sportcipőt, melynek 7 hónap használat után levált a talpa. Visszaviheted az üzletbe, viszont mivel a lábbelikre nincs kötelező jótállás, 6 hónap után már neked kell bizonyítani, hogy mi okozta a hibát. Ez rendszerint szakvéleménnyel igazolható, melynek díját neked kell fizetned.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20426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CC1425-56D9-4D6F-9550-A3743E17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Korlátozott ajánlatra vonatkozó hamis 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CBB4D8-D7D4-400F-8F17-2656CD97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170756"/>
          </a:xfrm>
        </p:spPr>
        <p:txBody>
          <a:bodyPr>
            <a:noAutofit/>
          </a:bodyPr>
          <a:lstStyle/>
          <a:p>
            <a:r>
              <a:rPr lang="hu-HU" sz="2400" i="1" dirty="0"/>
              <a:t>Példa: </a:t>
            </a:r>
          </a:p>
          <a:p>
            <a:pPr marL="0" indent="0">
              <a:buNone/>
            </a:pPr>
            <a:r>
              <a:rPr lang="hu-HU" sz="2400" i="1" dirty="0"/>
              <a:t>Egy ruházati cikkeket forgalmazó üzlet kirakatában az alábbi feliratot olvasod: „Rendkívüli akció csak ma! 50% kedvezmény minden kabátra!” Besétálsz az üzletbe és végül megveszed a már régóta kiszemelt kabátot, hiszen ma féláron tudod azt megvenni. Néhány nap múlva arra sétálva látod, hogy még mindig kint van az üzlet kirakatában a fenti hirdetés.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101800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3ECF92-2F96-4644-9A70-DEB5F14BA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B6FAD29-893E-45FC-AAC5-6071D444C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81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8F98A6-7ECE-405B-B0CA-E09429EF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Mennyi a jótállás időtartama?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48659C-B606-4190-A2E6-C99B87EF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Kötelezően 1 év, de a gyártó, vagy a kereskedő, ennél kedvezőbb feltételeket is vállalhat (= vállalt jótállás). Ilyen például, amikor azt látod egy termék dobozán, hogy a gyártó 5 év garanciát biztosít. </a:t>
            </a:r>
          </a:p>
          <a:p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812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918D49-0BDA-4009-B3AD-24F608B6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Mit tehetsz, ha hibás terméket vásárolsz?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0C8130-0703-4365-BC93-43C33F780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99" y="1996067"/>
            <a:ext cx="9520158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/>
              <a:t>Ilyen esetben érvényesítheted a szavatossági jogaidat, azaz kérheted az eladótól, hogy a terméket: </a:t>
            </a:r>
          </a:p>
          <a:p>
            <a:pPr algn="just"/>
            <a:r>
              <a:rPr lang="hu-HU" sz="2400" dirty="0"/>
              <a:t>javítsa ki, vagy</a:t>
            </a:r>
          </a:p>
          <a:p>
            <a:pPr algn="just"/>
            <a:r>
              <a:rPr lang="hu-HU" sz="2400" dirty="0"/>
              <a:t>cserélje ki, vagy</a:t>
            </a:r>
          </a:p>
          <a:p>
            <a:pPr algn="just"/>
            <a:r>
              <a:rPr lang="hu-HU" sz="2400" dirty="0"/>
              <a:t>árleszállítást biztosítson (pl. kisebb hiba esetén), vagy</a:t>
            </a:r>
          </a:p>
          <a:p>
            <a:pPr algn="just"/>
            <a:r>
              <a:rPr lang="hu-HU" sz="2400" dirty="0"/>
              <a:t>fizesse vissza a vételárat.</a:t>
            </a:r>
          </a:p>
          <a:p>
            <a:pPr algn="just"/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195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0"/>
            <a:ext cx="9520158" cy="1049235"/>
          </a:xfrm>
        </p:spPr>
        <p:txBody>
          <a:bodyPr/>
          <a:lstStyle/>
          <a:p>
            <a:r>
              <a:rPr lang="hu-HU" b="1" dirty="0"/>
              <a:t>A szavatosság és jótállás összehasonlítása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12570"/>
              </p:ext>
            </p:extLst>
          </p:nvPr>
        </p:nvGraphicFramePr>
        <p:xfrm>
          <a:off x="525516" y="1049235"/>
          <a:ext cx="11529849" cy="589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751">
                  <a:extLst>
                    <a:ext uri="{9D8B030D-6E8A-4147-A177-3AD203B41FA5}">
                      <a16:colId xmlns:a16="http://schemas.microsoft.com/office/drawing/2014/main" val="2974092205"/>
                    </a:ext>
                  </a:extLst>
                </a:gridCol>
                <a:gridCol w="3413443">
                  <a:extLst>
                    <a:ext uri="{9D8B030D-6E8A-4147-A177-3AD203B41FA5}">
                      <a16:colId xmlns:a16="http://schemas.microsoft.com/office/drawing/2014/main" val="4028425873"/>
                    </a:ext>
                  </a:extLst>
                </a:gridCol>
                <a:gridCol w="946372">
                  <a:extLst>
                    <a:ext uri="{9D8B030D-6E8A-4147-A177-3AD203B41FA5}">
                      <a16:colId xmlns:a16="http://schemas.microsoft.com/office/drawing/2014/main" val="2772421305"/>
                    </a:ext>
                  </a:extLst>
                </a:gridCol>
                <a:gridCol w="3843283">
                  <a:extLst>
                    <a:ext uri="{9D8B030D-6E8A-4147-A177-3AD203B41FA5}">
                      <a16:colId xmlns:a16="http://schemas.microsoft.com/office/drawing/2014/main" val="4024184926"/>
                    </a:ext>
                  </a:extLst>
                </a:gridCol>
              </a:tblGrid>
              <a:tr h="46391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Szavatosság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Jótállás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19747"/>
                  </a:ext>
                </a:extLst>
              </a:tr>
              <a:tr h="463915">
                <a:tc>
                  <a:txBody>
                    <a:bodyPr/>
                    <a:lstStyle/>
                    <a:p>
                      <a:r>
                        <a:rPr lang="hu-HU" dirty="0" smtClean="0"/>
                        <a:t>Milyen jogok illetnek meg? </a:t>
                      </a:r>
                      <a:endParaRPr lang="hu-H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javítás, csere, árleszállítás, vételár visszafizetés</a:t>
                      </a:r>
                      <a:endParaRPr lang="hu-H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220079"/>
                  </a:ext>
                </a:extLst>
              </a:tr>
              <a:tr h="1947042">
                <a:tc>
                  <a:txBody>
                    <a:bodyPr/>
                    <a:lstStyle/>
                    <a:p>
                      <a:r>
                        <a:rPr lang="hu-HU" dirty="0" smtClean="0"/>
                        <a:t>Meddig érvényesítheted jogaidat?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r>
                        <a:rPr lang="hu-HU" baseline="0" dirty="0" smtClean="0"/>
                        <a:t> év (vásárlástól számítva)</a:t>
                      </a:r>
                      <a:endParaRPr lang="hu-H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Kötelező</a:t>
                      </a:r>
                      <a:r>
                        <a:rPr lang="hu-HU" baseline="0" dirty="0" smtClean="0"/>
                        <a:t> jótállás esetén 1 év (vásárlástól vagy üzembe helyezéstől számítva)</a:t>
                      </a:r>
                    </a:p>
                    <a:p>
                      <a:pPr algn="ctr"/>
                      <a:r>
                        <a:rPr lang="hu-HU" baseline="0" dirty="0" smtClean="0"/>
                        <a:t>VAGY</a:t>
                      </a:r>
                    </a:p>
                    <a:p>
                      <a:pPr algn="ctr"/>
                      <a:r>
                        <a:rPr lang="hu-HU" baseline="0" dirty="0" smtClean="0"/>
                        <a:t>vállalt jótállás esetén, amennyit a gyártó vagy az eladó vállal.</a:t>
                      </a:r>
                      <a:endParaRPr lang="hu-H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689361"/>
                  </a:ext>
                </a:extLst>
              </a:tr>
              <a:tr h="800729">
                <a:tc>
                  <a:txBody>
                    <a:bodyPr/>
                    <a:lstStyle/>
                    <a:p>
                      <a:r>
                        <a:rPr lang="hu-HU" dirty="0" smtClean="0"/>
                        <a:t>Milyen termékek esetében érvényesítheted jogaidat?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Lényegében minden fogyasztási</a:t>
                      </a:r>
                      <a:r>
                        <a:rPr lang="hu-HU" baseline="0" dirty="0" smtClean="0"/>
                        <a:t> cikkre (pl. cipő, ruházati cikkek stb.)</a:t>
                      </a:r>
                      <a:endParaRPr lang="hu-H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Jogszabály</a:t>
                      </a:r>
                      <a:r>
                        <a:rPr lang="hu-HU" baseline="0" dirty="0" smtClean="0"/>
                        <a:t> által meghatározott új, bruttó 10.000 Ft vételár feletti termékek esetében (pl. mobiltelefon, TV, hűtőszekrény stb.) </a:t>
                      </a:r>
                    </a:p>
                    <a:p>
                      <a:pPr algn="ctr"/>
                      <a:r>
                        <a:rPr lang="hu-HU" baseline="0" dirty="0" smtClean="0"/>
                        <a:t>VAGY</a:t>
                      </a:r>
                    </a:p>
                    <a:p>
                      <a:pPr algn="ctr"/>
                      <a:r>
                        <a:rPr lang="hu-HU" baseline="0" dirty="0" smtClean="0"/>
                        <a:t>amire a gyártó vagy eladó jótállást vállal.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u-HU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407022"/>
                  </a:ext>
                </a:extLst>
              </a:tr>
              <a:tr h="463915">
                <a:tc>
                  <a:txBody>
                    <a:bodyPr/>
                    <a:lstStyle/>
                    <a:p>
                      <a:r>
                        <a:rPr lang="hu-HU" dirty="0" smtClean="0"/>
                        <a:t>Kinek kell bizonyítania a hiba okát?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 vásárlást</a:t>
                      </a:r>
                      <a:r>
                        <a:rPr lang="hu-HU" baseline="0" dirty="0" smtClean="0"/>
                        <a:t> követően 6 hónapban az eladónak, utána pedig a vásárlónak.</a:t>
                      </a:r>
                      <a:endParaRPr lang="hu-H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Végi</a:t>
                      </a:r>
                      <a:r>
                        <a:rPr lang="hu-HU" baseline="0" dirty="0" smtClean="0"/>
                        <a:t>g az eladónak.</a:t>
                      </a:r>
                      <a:endParaRPr lang="hu-H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956381"/>
                  </a:ext>
                </a:extLst>
              </a:tr>
              <a:tr h="463915">
                <a:tc>
                  <a:txBody>
                    <a:bodyPr/>
                    <a:lstStyle/>
                    <a:p>
                      <a:r>
                        <a:rPr lang="hu-HU" dirty="0" smtClean="0"/>
                        <a:t>Mire</a:t>
                      </a:r>
                      <a:r>
                        <a:rPr lang="hu-HU" baseline="0" dirty="0" smtClean="0"/>
                        <a:t> van szükséged az igényérvényesítéshez?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számla</a:t>
                      </a:r>
                      <a:r>
                        <a:rPr lang="hu-HU" baseline="0" dirty="0" smtClean="0"/>
                        <a:t> vagy nyugta</a:t>
                      </a:r>
                      <a:endParaRPr lang="hu-H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Jótállási jegy,</a:t>
                      </a:r>
                      <a:r>
                        <a:rPr lang="hu-HU" baseline="0" dirty="0" smtClean="0"/>
                        <a:t> vagy számla, vagy nyugta</a:t>
                      </a:r>
                      <a:endParaRPr lang="hu-H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2053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éri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1809</TotalTime>
  <Words>3113</Words>
  <Application>Microsoft Office PowerPoint</Application>
  <PresentationFormat>Szélesvásznú</PresentationFormat>
  <Paragraphs>221</Paragraphs>
  <Slides>61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5" baseType="lpstr">
      <vt:lpstr>Arial</vt:lpstr>
      <vt:lpstr>Palatino Linotype</vt:lpstr>
      <vt:lpstr>Wingdings</vt:lpstr>
      <vt:lpstr>Galéria</vt:lpstr>
      <vt:lpstr>„Innováció a fogyasztóvédelemben” – a tudatos fogyasztóvá válás útja Fogyasztóvédelmi előadás </vt:lpstr>
      <vt:lpstr>Témák</vt:lpstr>
      <vt:lpstr>Szavatosság, jótállás</vt:lpstr>
      <vt:lpstr>A jótállás</vt:lpstr>
      <vt:lpstr> Mire jár és mire nem?</vt:lpstr>
      <vt:lpstr>Mire jár és mire nem? </vt:lpstr>
      <vt:lpstr>Mennyi a jótállás időtartama? </vt:lpstr>
      <vt:lpstr>Mit tehetsz, ha hibás terméket vásárolsz? </vt:lpstr>
      <vt:lpstr>A szavatosság és jótállás összehasonlítása</vt:lpstr>
      <vt:lpstr>Fontos tudnivalók</vt:lpstr>
      <vt:lpstr>„Háromnapos szabály”</vt:lpstr>
      <vt:lpstr>Mire szolgál a jótállási jegy?</vt:lpstr>
      <vt:lpstr>Mit tehetsz, ha nem kaptál jótállási jegyet, vagy elveszítetted? </vt:lpstr>
      <vt:lpstr>PowerPoint-bemutató</vt:lpstr>
      <vt:lpstr>Minőségi kifogás intézése</vt:lpstr>
      <vt:lpstr>Mit tehetsz, ha hibás terméket vásároltál?</vt:lpstr>
      <vt:lpstr>Mi történik a hiba bejelentésekor? </vt:lpstr>
      <vt:lpstr>Mit tehetsz, ha nem tudsz megegyezni az eladóval? </vt:lpstr>
      <vt:lpstr>Mi is az a békéltető testület?</vt:lpstr>
      <vt:lpstr>Hogyan kezdeményezheted a békéltető testület eljárását?</vt:lpstr>
      <vt:lpstr>Termékhamisítás</vt:lpstr>
      <vt:lpstr>Mi a hamisítás?</vt:lpstr>
      <vt:lpstr>A hamisítók egy másik népszerű termék ismertségét jogtalanul kihasználják</vt:lpstr>
      <vt:lpstr>Miket hamisítanak?</vt:lpstr>
      <vt:lpstr>Kép</vt:lpstr>
      <vt:lpstr>Miért veszélyes a hamisítás?</vt:lpstr>
      <vt:lpstr>A hamisítás nem csak téged, mint fogyasztót érint!</vt:lpstr>
      <vt:lpstr>Mire figyelj, hogy elkerüld a hamis termékek vásárlását?</vt:lpstr>
      <vt:lpstr>PowerPoint-bemutató</vt:lpstr>
      <vt:lpstr>Mire figyelj, hogy elkerüld a hamis termékek vásárlását?</vt:lpstr>
      <vt:lpstr>Mit tehetsz, ha otthon észreveszed, hogy hamis terméket vásároltál?</vt:lpstr>
      <vt:lpstr>Internetes vásárlás</vt:lpstr>
      <vt:lpstr>Biztonságos? - Előnyök és hátrányok</vt:lpstr>
      <vt:lpstr>Hogyan csökkenthetjük az internetes vásárlás kockázatait?</vt:lpstr>
      <vt:lpstr>Ezeket mindig jól nézd meg!</vt:lpstr>
      <vt:lpstr>Hogyan csökkenthetjük az internetes vásárlás kockázatait?</vt:lpstr>
      <vt:lpstr>PowerPoint-bemutató</vt:lpstr>
      <vt:lpstr>Hogyan fizethetünk internetes vásárlás esetén?</vt:lpstr>
      <vt:lpstr>Hogyan fizethetünk internetes vásárlás esetén?</vt:lpstr>
      <vt:lpstr>Hogyan fizethetünk internetes vásárlás esetén?</vt:lpstr>
      <vt:lpstr>Mire figyelj internetes vásárlásnál, hogy megóvd adataidat?</vt:lpstr>
      <vt:lpstr>Mire figyelj internetes vásárlásnál, hogy megóvd adataidat?</vt:lpstr>
      <vt:lpstr>Milyen speciális jog illeti meg az interneten vásárlókat? </vt:lpstr>
      <vt:lpstr>Milyen speciális jog illeti meg az interneten vásárlókat? </vt:lpstr>
      <vt:lpstr>Tisztességtelen kereskedelmi gyakorlatok</vt:lpstr>
      <vt:lpstr>Tisztességtelen kereskedelmi gyakorlatok</vt:lpstr>
      <vt:lpstr>Mikor megtévesztő egy tevékenység?</vt:lpstr>
      <vt:lpstr>Mikor megtévesztő egy tevékenység?</vt:lpstr>
      <vt:lpstr>Mit nevezünk megtévesztő mulasztásnak? </vt:lpstr>
      <vt:lpstr>Mikor agresszív egy kereskedelmi gyakorlat</vt:lpstr>
      <vt:lpstr>Példák</vt:lpstr>
      <vt:lpstr>További példák tisztességtelen kereskedelmi gyakorlatra</vt:lpstr>
      <vt:lpstr>Csalogató reklám</vt:lpstr>
      <vt:lpstr>„Ingyenesként" hirdetett ajánlatok</vt:lpstr>
      <vt:lpstr>„Ingyenesként" hirdetett ajánlatok</vt:lpstr>
      <vt:lpstr>Gyógyhatással kapcsolatos valótlan állítások</vt:lpstr>
      <vt:lpstr>„Ingyenes" nyereményekkel, illetve ajándékokkal kapcsolatos hamis ajánlatok</vt:lpstr>
      <vt:lpstr>Hamis „különleges" ajánlatok</vt:lpstr>
      <vt:lpstr>Korlátozott ajánlatra vonatkozó hamis állítások</vt:lpstr>
      <vt:lpstr>Korlátozott ajánlatra vonatkozó hamis állítások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Lilla Rédei</dc:creator>
  <cp:lastModifiedBy>Szandra</cp:lastModifiedBy>
  <cp:revision>230</cp:revision>
  <dcterms:created xsi:type="dcterms:W3CDTF">2020-04-29T10:18:17Z</dcterms:created>
  <dcterms:modified xsi:type="dcterms:W3CDTF">2020-05-14T07:03:04Z</dcterms:modified>
</cp:coreProperties>
</file>